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sldIdLst>
    <p:sldId id="373" r:id="rId4"/>
    <p:sldId id="567" r:id="rId5"/>
    <p:sldId id="256" r:id="rId6"/>
    <p:sldId id="258" r:id="rId7"/>
    <p:sldId id="259" r:id="rId8"/>
    <p:sldId id="364" r:id="rId9"/>
    <p:sldId id="365" r:id="rId10"/>
    <p:sldId id="366" r:id="rId11"/>
    <p:sldId id="367" r:id="rId12"/>
    <p:sldId id="368" r:id="rId13"/>
    <p:sldId id="262" r:id="rId14"/>
    <p:sldId id="363" r:id="rId15"/>
    <p:sldId id="263" r:id="rId16"/>
    <p:sldId id="371" r:id="rId17"/>
    <p:sldId id="370" r:id="rId18"/>
    <p:sldId id="372" r:id="rId19"/>
    <p:sldId id="566" r:id="rId20"/>
    <p:sldId id="568" r:id="rId21"/>
    <p:sldId id="569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127E-9C1F-4D5B-A851-043B026E6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FF86A-F59A-4933-AE82-1EC9C070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6578A-908F-4A51-BFB6-ABDE9E57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053B6-14AC-4401-BD23-A4629BF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FA2F-E04B-4EC1-824E-E160B019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215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7FB4-3C68-4D62-BD4A-A6296BF3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2DECD-DE14-4CEA-AD9B-97CFB200D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8067-889A-42F8-ABB3-C52406EE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126CA-A452-444D-AB34-F2445F80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1EF82-2554-4F51-8AEC-6B00899C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855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C7B6E-3902-4185-8DE5-34EE7D705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BC7CD-9C6A-4C40-AB59-47BD1EA99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C3A01-E055-4AE7-85A7-871AE04F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FC019-AC14-4827-B828-FFE3B22DA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B2E60-6E90-4DD4-8984-39C38F8B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8228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EEAD-022C-474C-A5B9-758AAAB6E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55897-B3A0-444B-A8A6-B58854889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5FB8C-8ED6-40A5-9FEB-65D83446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1EFC-3DA3-4E1A-8EFC-3D719A22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F8C01-251F-49AA-B915-63C242F4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7016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F71B-481B-4581-BD8B-35CC74F9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701D9-6647-4BA1-8A4B-5206AF10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BFFC8-1B2F-41A2-8606-CD3BF607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7AC6A-FBF8-4557-8547-970E3C6E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F331-FDCF-488E-B7E1-763A9410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8697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4C64-80C9-4F69-AC0C-4268D5D5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7E0DA-0850-47C0-B97A-05532A9BD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51A57-B4D7-43E9-B2E3-E362ED608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272E-A7CA-4F26-B69E-404AAFCE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F5648-8A4A-4442-9C00-4E992393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818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1B9E-070E-4379-8A26-92D1F204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F959-65ED-48D0-BBEB-53C5AFB92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F357D-D049-4D61-B686-146127769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DE9BC-3B71-4FEB-83B7-F3E2185F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B68C8-1798-4091-86F4-4AFAAFDF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430CB-E1FC-49A9-93CF-A99D6D771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8152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6F20-1DFD-4F13-A435-4B4F45728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9DF2B-F150-4DE0-8D74-0FA9C8024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4D87E-AD62-4B2A-8BF4-95411CB50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6F8A2-394C-4F8B-97A4-571A772EF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D7257-C025-4675-B079-7771B3308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6AD99-FEB5-488A-AEA2-409CB969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50E16-7CD5-4431-814D-9E62E2D4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4D73E-6151-464E-BFA6-50DD125B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38582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DFE-B250-4F2F-8BD2-06EB4254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264F7-A641-4F0C-88B1-F98FD900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306D8-1EE3-4CA7-90DB-8823B1220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8C3FE-67A5-40BB-8157-D0ADE767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6519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54634-333C-4EE8-B46A-40E31518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8AAA5-C6C8-4B2E-A3CF-0E5D61F6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F29F5-35B8-46D2-8155-1A831D73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5902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75D6-96A0-401F-9394-4823BEDA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D4331-8583-4C8C-9F19-4CC151B6C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FE673-81D4-4989-A830-B15566BA8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98DE4-5108-46F1-A9CE-6DDE7DF3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85C25-3F18-4737-8455-C61885E8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9771C-794D-48EF-869C-25FBBAFA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854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2E07-C00E-43DA-92CF-1AFB158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F072B-A20D-41B1-9285-DDF042DB9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58900-BB7D-4CDD-A34A-BECB3ABC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2B1C-0D9A-4074-85C2-16E4CEEF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AA82-A637-4E36-852C-16E77FC9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2367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EBB2-BD31-45DB-B3A6-30147C66C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36CFB-58CD-4E30-B99D-61B515CC50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F3367-0B52-45C0-8FDE-0827234DC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095E5-D7B4-47E7-BAC7-570FE504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A3963-B232-4C8C-9A14-02C062CD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157D2-C7E5-44CF-88CE-B3EA7536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4117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D244-4D11-4584-99B1-1F1DCA38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0DF4B-D0A1-485D-8FBA-8D1E7139B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6A94D-D041-4D42-A27C-B950722B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89B0F-D614-4038-B325-5ABA4FCC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C605D-DC78-4EAB-B12F-488AF78A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1439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FC2A8-D379-45A4-9C95-CE9FB826B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3DBA3-BBBC-4A48-9FE4-CCC0B5873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C9809-CE90-4185-B26D-51DC16EA4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D0EB1-F5F2-438B-AE6B-B6238936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CD0B6-7FE3-4BA9-80E3-7EBB3A36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43614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2120136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661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6790279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378251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292618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3820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166557" y="1430125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83820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166557" y="2415668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3820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166557" y="3401210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83820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166557" y="4386753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046653" y="1491083"/>
            <a:ext cx="0" cy="4638113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83820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166557" y="5400429"/>
            <a:ext cx="9187243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133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" y="-474034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16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16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16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540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46A9-3438-C511-CF4F-80CC12B2F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81F04-C7BF-843D-FE57-704330732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E4E3-C9A2-F325-58DA-2B2FFAF6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8B05B-AD77-AAD0-D550-CCD8EA11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A9D3-5E7E-3540-457E-7242CA46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2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C7DB-1041-7236-0BB2-16EE1CF4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74F6C-F8B6-C7E0-5272-1452B6AB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0DBD6-2D95-53A0-6550-6A3E1B65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7985-0EDE-1AD5-4FF5-1CB87190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471BA-B0D8-3B90-709A-DA7D6231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869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920D-D0CB-BA65-1C24-D5DC8AF5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0094E-3521-145D-86E8-AFD934BA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612D4-FB68-B8FB-1A1B-FB335851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98B32-9229-7757-CEBB-07C63B3A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DF83D-80CD-4454-09B5-0A7219C9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58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2934-B653-DEEB-8036-FA4AB633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397C-DF75-3C37-B15F-4284629A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BA876-2962-4C2E-9DC8-F06E6D0E6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92262-2BD7-0A70-E7B1-610A937D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799C0-FCD2-EB02-B554-9F212CB4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8C71D-4AF2-FE4C-12D7-5EDA62E4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313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BD22-63F0-498C-C98A-6AD6DA0E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9B261-3EF1-F7A9-1225-DBDE696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D161B-906D-7B50-338B-4F6C8BEBF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5EEFCF-B311-CC69-B9AD-EC7EAE06D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E3F52-1F4D-F013-E4AE-61C143EAD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FCF2C-4806-9670-D219-52B178D4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FE817-210A-23FB-6AC9-7CE2A4D1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58E5B-8795-D793-343A-65EB0E6F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8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FEF0-C958-4197-A4D5-AA271C2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B68B-DF64-4091-B0B4-842F9AC06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69734-D451-49F8-9506-8751317B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2BC7E-E168-4CC4-BE55-261274CF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E4A2-A1C3-4BF8-85DF-7BFF4C1E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35046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041E-EC39-B0E1-6701-29460B3A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35678-E951-BD6A-9EE4-75E0B3DA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68703-5984-3C02-9A48-35415F7A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F8BAD-DCA5-2E8E-FC97-BE2A019D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15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4E885-752D-A005-BA25-227FF493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D14A8-07EE-B67B-B3F0-8FD19278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CD1B-A859-571C-8D5B-F049CE04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440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64E1-F206-AD56-35D5-05BB0D91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EFCE-B25C-4052-04E8-E8BC6A621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09691-1BDA-8D25-A904-718CE0270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E1A45-152C-66A9-E730-65EDE1C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D70D5-C043-8C17-3160-21AC571F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7000C-FEB6-F1EF-5DFB-1BAFD54D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23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B48-F943-483B-4C1B-833ACE24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61359-6BBB-E3C7-F2E6-83C5CE97D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8E62-5885-0A12-2877-7E06CC039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E55BF-9449-91F0-9997-29E68294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6337C-873E-D2AF-337D-EFA0690D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EB492-6C8F-BB50-3F38-8B79D10F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108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2B89-A761-404E-2AF8-B1488F25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29520-707E-4CFD-E699-98ED7D281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4B37C-C8F4-6DA9-E6AE-CDFFDDE2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220CA-4CD9-2D1B-131C-0895BE2A2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9BC1F-4341-B1DA-6980-9136D1EE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68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1FC83-E6C1-37F1-498C-6609A33BA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EE983-CF64-070D-0932-BDF649276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C53D-D8FB-4642-25F1-DE0DE031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28E81-9B54-BA4F-B2BD-3C54FC8B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2D-F3AD-6D16-48AB-FCB38F42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1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196486"/>
      </p:ext>
    </p:extLst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6BE5-49A2-4111-9BC3-1606D185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6FBD9-5C1A-4AD9-87E2-D8A563F76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20DC3-0795-43B8-92C4-5E29D51C9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59763-DAC9-411C-B650-12779A13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3753-8307-40CC-8BE9-AD2CF196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05D56-17DF-4483-AB44-A06BA5C2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5815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A628-9651-478D-BAD0-E39CE4DE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15FF7-356E-4AF6-A001-0D128B45F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83329-295C-497F-AFDD-1276AD1FA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48E4B-90F4-4E7E-9E2E-1F76240B5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3B924C-3CA3-49D8-ACDC-538AF9952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05136-8283-42ED-811F-BBE980FE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97576-ABB2-4D81-8BDC-9AB2B6D1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D3391-39AF-4B2F-8B8E-C99E0639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1623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FB2D-DB9C-473F-9F9D-244E7D7A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3B2D1-7694-4D17-A413-0694C13D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B7486-029D-4FC2-85D1-8076D5AD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2B2BD-9253-446A-A27F-3F2E2218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383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CA04D-7AA7-4198-B3F4-54180A04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0088F-9811-4359-970E-AE29C670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A8CD7-BA4D-47AF-8EF9-E8A7943C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238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C789-A644-4674-8256-3B39BB8E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A11-CA5A-4CFB-AC46-C1B6D1AE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547E9-45CA-41F4-8E90-041E94885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90583-F6A8-44EA-BD73-34E7DEA7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F624D-BC84-4D74-A6E2-18CE25F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2B52E-AEBF-4E09-BA34-C11963A4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60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ACAD-9F34-44D1-A2CA-ABCB3A07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672F7-7481-4686-808B-5C989AF42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6EAF2-B2F9-45A9-BEC5-69922E5A5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EC96E-F870-463F-9BE0-00E8FFB4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D1467-2329-425D-A57F-BE6276BD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B4C3A-8908-4826-8D31-19BDB8E5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10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D37C2-2623-4FCF-AA9D-465786CE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D51AF-022D-44AF-9281-C4B69087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5A85-994F-4F63-A41B-DE75387FF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CC5B6-1BD0-4BF8-A10F-52825FE5EF1C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E649E-CB01-481F-A443-505DD1660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E112A-D068-4F66-B7C1-845197741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22EFC-D953-4CBE-96A8-0DF4126C9F48}"/>
              </a:ext>
            </a:extLst>
          </p:cNvPr>
          <p:cNvSpPr/>
          <p:nvPr userDrawn="1"/>
        </p:nvSpPr>
        <p:spPr>
          <a:xfrm>
            <a:off x="144083" y="294466"/>
            <a:ext cx="9958647" cy="113038"/>
          </a:xfrm>
          <a:custGeom>
            <a:avLst/>
            <a:gdLst>
              <a:gd name="connsiteX0" fmla="*/ 0 w 9958647"/>
              <a:gd name="connsiteY0" fmla="*/ 0 h 113038"/>
              <a:gd name="connsiteX1" fmla="*/ 9958647 w 9958647"/>
              <a:gd name="connsiteY1" fmla="*/ 0 h 113038"/>
              <a:gd name="connsiteX2" fmla="*/ 9958647 w 9958647"/>
              <a:gd name="connsiteY2" fmla="*/ 113038 h 113038"/>
              <a:gd name="connsiteX3" fmla="*/ 0 w 9958647"/>
              <a:gd name="connsiteY3" fmla="*/ 113038 h 113038"/>
              <a:gd name="connsiteX4" fmla="*/ 0 w 9958647"/>
              <a:gd name="connsiteY4" fmla="*/ 0 h 11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8647" h="113038" fill="none" extrusionOk="0">
                <a:moveTo>
                  <a:pt x="0" y="0"/>
                </a:moveTo>
                <a:cubicBezTo>
                  <a:pt x="1813162" y="-108278"/>
                  <a:pt x="5997505" y="107148"/>
                  <a:pt x="9958647" y="0"/>
                </a:cubicBezTo>
                <a:cubicBezTo>
                  <a:pt x="9953280" y="48443"/>
                  <a:pt x="9967033" y="94878"/>
                  <a:pt x="9958647" y="113038"/>
                </a:cubicBezTo>
                <a:cubicBezTo>
                  <a:pt x="6433663" y="-9743"/>
                  <a:pt x="3812009" y="184824"/>
                  <a:pt x="0" y="113038"/>
                </a:cubicBezTo>
                <a:cubicBezTo>
                  <a:pt x="-4942" y="79316"/>
                  <a:pt x="-1500" y="11326"/>
                  <a:pt x="0" y="0"/>
                </a:cubicBezTo>
                <a:close/>
              </a:path>
              <a:path w="9958647" h="113038" stroke="0" extrusionOk="0">
                <a:moveTo>
                  <a:pt x="0" y="0"/>
                </a:moveTo>
                <a:cubicBezTo>
                  <a:pt x="2997175" y="92714"/>
                  <a:pt x="7631271" y="-116410"/>
                  <a:pt x="9958647" y="0"/>
                </a:cubicBezTo>
                <a:cubicBezTo>
                  <a:pt x="9953408" y="27324"/>
                  <a:pt x="9960555" y="84269"/>
                  <a:pt x="9958647" y="113038"/>
                </a:cubicBezTo>
                <a:cubicBezTo>
                  <a:pt x="8874813" y="22238"/>
                  <a:pt x="1231029" y="208820"/>
                  <a:pt x="0" y="113038"/>
                </a:cubicBezTo>
                <a:cubicBezTo>
                  <a:pt x="5670" y="94140"/>
                  <a:pt x="-884" y="4575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dbl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71415696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FA21C-8494-42E0-871B-6AED25E7F344}"/>
              </a:ext>
            </a:extLst>
          </p:cNvPr>
          <p:cNvSpPr/>
          <p:nvPr userDrawn="1"/>
        </p:nvSpPr>
        <p:spPr>
          <a:xfrm>
            <a:off x="2003985" y="6487543"/>
            <a:ext cx="9958647" cy="127071"/>
          </a:xfrm>
          <a:custGeom>
            <a:avLst/>
            <a:gdLst>
              <a:gd name="connsiteX0" fmla="*/ 0 w 9958647"/>
              <a:gd name="connsiteY0" fmla="*/ 0 h 127071"/>
              <a:gd name="connsiteX1" fmla="*/ 9958647 w 9958647"/>
              <a:gd name="connsiteY1" fmla="*/ 0 h 127071"/>
              <a:gd name="connsiteX2" fmla="*/ 9958647 w 9958647"/>
              <a:gd name="connsiteY2" fmla="*/ 127071 h 127071"/>
              <a:gd name="connsiteX3" fmla="*/ 0 w 9958647"/>
              <a:gd name="connsiteY3" fmla="*/ 127071 h 127071"/>
              <a:gd name="connsiteX4" fmla="*/ 0 w 9958647"/>
              <a:gd name="connsiteY4" fmla="*/ 0 h 1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8647" h="127071" fill="none" extrusionOk="0">
                <a:moveTo>
                  <a:pt x="0" y="0"/>
                </a:moveTo>
                <a:cubicBezTo>
                  <a:pt x="1813162" y="-108278"/>
                  <a:pt x="5997505" y="107148"/>
                  <a:pt x="9958647" y="0"/>
                </a:cubicBezTo>
                <a:cubicBezTo>
                  <a:pt x="9953074" y="60011"/>
                  <a:pt x="9952011" y="102182"/>
                  <a:pt x="9958647" y="127071"/>
                </a:cubicBezTo>
                <a:cubicBezTo>
                  <a:pt x="6433663" y="4290"/>
                  <a:pt x="3812009" y="198857"/>
                  <a:pt x="0" y="127071"/>
                </a:cubicBezTo>
                <a:cubicBezTo>
                  <a:pt x="84" y="83079"/>
                  <a:pt x="-841" y="31059"/>
                  <a:pt x="0" y="0"/>
                </a:cubicBezTo>
                <a:close/>
              </a:path>
              <a:path w="9958647" h="127071" stroke="0" extrusionOk="0">
                <a:moveTo>
                  <a:pt x="0" y="0"/>
                </a:moveTo>
                <a:cubicBezTo>
                  <a:pt x="2997175" y="92714"/>
                  <a:pt x="7631271" y="-116410"/>
                  <a:pt x="9958647" y="0"/>
                </a:cubicBezTo>
                <a:cubicBezTo>
                  <a:pt x="9960445" y="33483"/>
                  <a:pt x="9960590" y="99988"/>
                  <a:pt x="9958647" y="127071"/>
                </a:cubicBezTo>
                <a:cubicBezTo>
                  <a:pt x="8874813" y="36271"/>
                  <a:pt x="1231029" y="222853"/>
                  <a:pt x="0" y="127071"/>
                </a:cubicBezTo>
                <a:cubicBezTo>
                  <a:pt x="10033" y="71255"/>
                  <a:pt x="6404" y="5299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dbl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71415696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0410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EBB384-69EE-4276-BC5E-4D00B41A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D87DB-B409-4701-8C36-1E12504B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1DD10-F234-4554-A391-FD1AB52B9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85AF4-5371-4A6C-ABAE-71D49B36B866}" type="datetimeFigureOut">
              <a:rPr lang="en-NZ" smtClean="0"/>
              <a:t>4/10/2023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7142-F348-4F0B-91C7-77E72665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E2BD-F63D-4584-9364-1B245D56B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F14B9-50C7-40D9-B241-2C64C56B37C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365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72F88-4D0F-500A-EF4A-3948F551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279D0-07B7-88FC-82B3-2DDEF5780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8C2E5-B1ED-86EA-D404-092265230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33161-56AF-4572-ADA3-06B66150B15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BD0A9-1EE1-5545-1D07-9AAE5B184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865B8-74D0-0C96-A2C3-11D1DCD07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4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jp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jp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D8766-C32C-4EFA-0EBE-8EA6C2C6A26A}"/>
              </a:ext>
            </a:extLst>
          </p:cNvPr>
          <p:cNvSpPr txBox="1">
            <a:spLocks/>
          </p:cNvSpPr>
          <p:nvPr/>
        </p:nvSpPr>
        <p:spPr>
          <a:xfrm>
            <a:off x="517410" y="2029697"/>
            <a:ext cx="11395729" cy="35485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anose="020B0502040504020203" pitchFamily="34" charset="0"/>
                <a:ea typeface="+mj-ea"/>
                <a:cs typeface="+mj-cs"/>
              </a:rPr>
              <a:t>Chef’s Big Book of Power BI Recipes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anose="020B0502040504020203" pitchFamily="34" charset="0"/>
                <a:ea typeface="+mj-ea"/>
                <a:cs typeface="+mj-cs"/>
              </a:rPr>
              <a:t>How to cook and serve delicious Power BI “meals”</a:t>
            </a:r>
            <a:b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anose="020B0502040504020203" pitchFamily="34" charset="0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egoe" panose="020B0502040504020203" pitchFamily="34" charset="0"/>
                <a:ea typeface="+mj-ea"/>
                <a:cs typeface="+mj-cs"/>
              </a:rPr>
              <a:t>Nikola Ilic</a:t>
            </a:r>
          </a:p>
        </p:txBody>
      </p:sp>
      <p:pic>
        <p:nvPicPr>
          <p:cNvPr id="2" name="Picture 1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3A821C94-CA6E-68D6-5188-E54AA976E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99" y="4645754"/>
            <a:ext cx="1368748" cy="13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08BD68B8-17F7-4416-053D-423DEBF2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1FCEE-56C5-D8E5-275E-AF22AA1DA03F}"/>
              </a:ext>
            </a:extLst>
          </p:cNvPr>
          <p:cNvSpPr txBox="1">
            <a:spLocks/>
          </p:cNvSpPr>
          <p:nvPr/>
        </p:nvSpPr>
        <p:spPr>
          <a:xfrm>
            <a:off x="888890" y="402549"/>
            <a:ext cx="9856931" cy="1009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Animated Tooltip Ice Cream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56978F0-F1D9-ECD2-CEBE-4796A599E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25" y="5389124"/>
            <a:ext cx="1009719" cy="1009719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470544A-BA6C-FC6D-D129-EF8D69BFBD0A}"/>
              </a:ext>
            </a:extLst>
          </p:cNvPr>
          <p:cNvSpPr txBox="1">
            <a:spLocks/>
          </p:cNvSpPr>
          <p:nvPr/>
        </p:nvSpPr>
        <p:spPr>
          <a:xfrm>
            <a:off x="234567" y="1550614"/>
            <a:ext cx="11187953" cy="6345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Default options are sometimes not enough attractive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47014-3CA6-A525-3490-6ADDA8578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07" y="3965721"/>
            <a:ext cx="5474636" cy="203871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7415954-2B33-52E4-2DEE-EE18BBDE9D6D}"/>
              </a:ext>
            </a:extLst>
          </p:cNvPr>
          <p:cNvSpPr txBox="1">
            <a:spLocks/>
          </p:cNvSpPr>
          <p:nvPr/>
        </p:nvSpPr>
        <p:spPr>
          <a:xfrm>
            <a:off x="234567" y="2389187"/>
            <a:ext cx="11838677" cy="520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AT" dirty="0"/>
              <a:t>Tooltip pages are a powerful way of communicating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91205-7791-7E90-134C-5F163AF1D1A5}"/>
              </a:ext>
            </a:extLst>
          </p:cNvPr>
          <p:cNvSpPr txBox="1"/>
          <p:nvPr/>
        </p:nvSpPr>
        <p:spPr>
          <a:xfrm>
            <a:off x="234567" y="3113498"/>
            <a:ext cx="10542494" cy="5949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AT" dirty="0"/>
              <a:t>Bonus Tip – create a fully animated Tooltip page! </a:t>
            </a:r>
          </a:p>
        </p:txBody>
      </p:sp>
    </p:spTree>
    <p:extLst>
      <p:ext uri="{BB962C8B-B14F-4D97-AF65-F5344CB8AC3E}">
        <p14:creationId xmlns:p14="http://schemas.microsoft.com/office/powerpoint/2010/main" val="405095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063B990-09A1-E2E2-325C-49AF17C0AE00}"/>
              </a:ext>
            </a:extLst>
          </p:cNvPr>
          <p:cNvSpPr txBox="1">
            <a:spLocks/>
          </p:cNvSpPr>
          <p:nvPr/>
        </p:nvSpPr>
        <p:spPr>
          <a:xfrm>
            <a:off x="1757465" y="402549"/>
            <a:ext cx="8330536" cy="6413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Z" sz="44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Accessibility Hot Chocolate</a:t>
            </a:r>
          </a:p>
        </p:txBody>
      </p:sp>
      <p:pic>
        <p:nvPicPr>
          <p:cNvPr id="6" name="Picture 5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0342E70B-1F20-7A0B-5558-144254ACB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732137E-AD59-883F-B011-7CF13E992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25" y="5389124"/>
            <a:ext cx="1009719" cy="1009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65F67-8C5A-BAEC-B1B0-5E2ADCCA866B}"/>
              </a:ext>
            </a:extLst>
          </p:cNvPr>
          <p:cNvSpPr txBox="1"/>
          <p:nvPr/>
        </p:nvSpPr>
        <p:spPr>
          <a:xfrm>
            <a:off x="906980" y="1896540"/>
            <a:ext cx="10542494" cy="5949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AT" dirty="0"/>
              <a:t>Same Power BI report looks different on different devices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3CC800E-2CF8-ADD5-994A-EA2ECC31AF7A}"/>
              </a:ext>
            </a:extLst>
          </p:cNvPr>
          <p:cNvSpPr/>
          <p:nvPr/>
        </p:nvSpPr>
        <p:spPr>
          <a:xfrm>
            <a:off x="5076264" y="2433918"/>
            <a:ext cx="779930" cy="139849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Businessman in wheelchair using phone">
            <a:extLst>
              <a:ext uri="{FF2B5EF4-FFF2-40B4-BE49-F238E27FC236}">
                <a16:creationId xmlns:a16="http://schemas.microsoft.com/office/drawing/2014/main" id="{811F7620-FE81-0A49-AF68-B1A87AEC4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7582" y="3883004"/>
            <a:ext cx="1161780" cy="2116467"/>
          </a:xfrm>
          <a:prstGeom prst="rect">
            <a:avLst/>
          </a:prstGeom>
        </p:spPr>
      </p:pic>
      <p:pic>
        <p:nvPicPr>
          <p:cNvPr id="11" name="Picture 10" descr="Casual woman confused">
            <a:extLst>
              <a:ext uri="{FF2B5EF4-FFF2-40B4-BE49-F238E27FC236}">
                <a16:creationId xmlns:a16="http://schemas.microsoft.com/office/drawing/2014/main" id="{C12B6FEF-9B54-016E-7552-27CB1B79A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51718" y="3832412"/>
            <a:ext cx="1027214" cy="2167060"/>
          </a:xfrm>
          <a:prstGeom prst="rect">
            <a:avLst/>
          </a:prstGeom>
        </p:spPr>
      </p:pic>
      <p:pic>
        <p:nvPicPr>
          <p:cNvPr id="13" name="Picture 12" descr="Young business woman on a call shocked">
            <a:extLst>
              <a:ext uri="{FF2B5EF4-FFF2-40B4-BE49-F238E27FC236}">
                <a16:creationId xmlns:a16="http://schemas.microsoft.com/office/drawing/2014/main" id="{8553BDE4-8794-577D-88D0-5E6EBFA72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686" y="4061011"/>
            <a:ext cx="630671" cy="2085901"/>
          </a:xfrm>
          <a:prstGeom prst="rect">
            <a:avLst/>
          </a:prstGeom>
        </p:spPr>
      </p:pic>
      <p:pic>
        <p:nvPicPr>
          <p:cNvPr id="15" name="Picture 14" descr="Young businessman thinking">
            <a:extLst>
              <a:ext uri="{FF2B5EF4-FFF2-40B4-BE49-F238E27FC236}">
                <a16:creationId xmlns:a16="http://schemas.microsoft.com/office/drawing/2014/main" id="{D6FA20CE-99C5-367A-69F2-9CB58DD27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1864"/>
            <a:ext cx="921010" cy="2085901"/>
          </a:xfrm>
          <a:prstGeom prst="rect">
            <a:avLst/>
          </a:prstGeom>
        </p:spPr>
      </p:pic>
      <p:pic>
        <p:nvPicPr>
          <p:cNvPr id="17" name="Picture 16" descr="Customer service man frustrated">
            <a:extLst>
              <a:ext uri="{FF2B5EF4-FFF2-40B4-BE49-F238E27FC236}">
                <a16:creationId xmlns:a16="http://schemas.microsoft.com/office/drawing/2014/main" id="{8525127F-9BEA-2C91-311F-FFB7461EA8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348" y="4168588"/>
            <a:ext cx="1560367" cy="1551248"/>
          </a:xfrm>
          <a:prstGeom prst="rect">
            <a:avLst/>
          </a:prstGeom>
        </p:spPr>
      </p:pic>
      <p:pic>
        <p:nvPicPr>
          <p:cNvPr id="19" name="Picture 18" descr="Young casual woman thumbs up">
            <a:extLst>
              <a:ext uri="{FF2B5EF4-FFF2-40B4-BE49-F238E27FC236}">
                <a16:creationId xmlns:a16="http://schemas.microsoft.com/office/drawing/2014/main" id="{6DC0D3CE-3E76-D486-64D1-833174B422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30" y="4061011"/>
            <a:ext cx="738139" cy="20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0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Why Accessibility Matters?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14844" b="14844"/>
          <a:stretch/>
        </p:blipFill>
        <p:spPr>
          <a:xfrm>
            <a:off x="2121408" y="1725168"/>
            <a:ext cx="3291840" cy="329184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706661" y="5278152"/>
            <a:ext cx="4118791" cy="401195"/>
          </a:xfrm>
        </p:spPr>
        <p:txBody>
          <a:bodyPr/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No visual impairments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 rotWithShape="1">
          <a:blip r:embed="rId3"/>
          <a:srcRect l="15902" t="-59" r="15859" b="-59"/>
          <a:stretch/>
        </p:blipFill>
        <p:spPr>
          <a:xfrm>
            <a:off x="6792000" y="1725168"/>
            <a:ext cx="3291840" cy="329184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378251" y="5278152"/>
            <a:ext cx="4118791" cy="401195"/>
          </a:xfrm>
        </p:spPr>
        <p:txBody>
          <a:bodyPr/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Green-Blind (Deuteranopia)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E5F8B-AEB8-445E-A3D0-2F1321D4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6" y="245158"/>
            <a:ext cx="9593233" cy="335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58239F-C8F5-41A7-B471-247AB8754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36" y="6304699"/>
            <a:ext cx="9886443" cy="335309"/>
          </a:xfrm>
          <a:prstGeom prst="rect">
            <a:avLst/>
          </a:prstGeom>
        </p:spPr>
      </p:pic>
      <p:pic>
        <p:nvPicPr>
          <p:cNvPr id="18" name="Picture 17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BAD80485-2D19-5FD4-7E3C-0867B42F8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pic>
        <p:nvPicPr>
          <p:cNvPr id="19" name="Picture 1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35B968A-24BE-6840-540D-2116E0C8F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24" y="5294980"/>
            <a:ext cx="1009719" cy="10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FFE8DE-5E2A-6E33-8B15-4D0356974BBF}"/>
              </a:ext>
            </a:extLst>
          </p:cNvPr>
          <p:cNvSpPr txBox="1">
            <a:spLocks/>
          </p:cNvSpPr>
          <p:nvPr/>
        </p:nvSpPr>
        <p:spPr>
          <a:xfrm>
            <a:off x="838200" y="513323"/>
            <a:ext cx="10515600" cy="7957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T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Accessibility Features</a:t>
            </a:r>
            <a:endParaRPr lang="en-US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4C3877B-331E-BF0D-7ED2-E57B42240F93}"/>
              </a:ext>
            </a:extLst>
          </p:cNvPr>
          <p:cNvSpPr txBox="1">
            <a:spLocks/>
          </p:cNvSpPr>
          <p:nvPr/>
        </p:nvSpPr>
        <p:spPr>
          <a:xfrm>
            <a:off x="517380" y="2031930"/>
            <a:ext cx="4124765" cy="34243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Keyboard navigation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Screen reader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 contrast </a:t>
            </a:r>
            <a:r>
              <a:rPr lang="en-AT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</a:t>
            </a:r>
            <a:endParaRPr lang="en-AT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Focus mode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data table</a:t>
            </a:r>
            <a:endParaRPr lang="en-US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6634D80-815E-D783-9D47-CA9C7E7B980E}"/>
              </a:ext>
            </a:extLst>
          </p:cNvPr>
          <p:cNvSpPr txBox="1">
            <a:spLocks/>
          </p:cNvSpPr>
          <p:nvPr/>
        </p:nvSpPr>
        <p:spPr>
          <a:xfrm>
            <a:off x="6777147" y="1942365"/>
            <a:ext cx="4819653" cy="3424334"/>
          </a:xfrm>
          <a:prstGeom prst="rect">
            <a:avLst/>
          </a:prstGeom>
        </p:spPr>
        <p:txBody>
          <a:bodyPr vert="horz" lIns="182880" tIns="0" rIns="18288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67" b="0" i="0" kern="120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 text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 order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Labels &amp; Titles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Markers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AT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Themes, contrast, </a:t>
            </a:r>
            <a:r>
              <a:rPr lang="en-AT" sz="28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colors</a:t>
            </a:r>
            <a:endParaRPr lang="en-US" sz="28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6A4755D-F1FF-46BF-9DB9-6D866365457F}"/>
              </a:ext>
            </a:extLst>
          </p:cNvPr>
          <p:cNvSpPr txBox="1">
            <a:spLocks/>
          </p:cNvSpPr>
          <p:nvPr/>
        </p:nvSpPr>
        <p:spPr>
          <a:xfrm>
            <a:off x="1120777" y="1395019"/>
            <a:ext cx="2917969" cy="5460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BUILT-IN</a:t>
            </a:r>
            <a:endParaRPr lang="en-NZ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4A6F423E-4B6F-09B4-1F51-56DE1C14699F}"/>
              </a:ext>
            </a:extLst>
          </p:cNvPr>
          <p:cNvSpPr txBox="1">
            <a:spLocks/>
          </p:cNvSpPr>
          <p:nvPr/>
        </p:nvSpPr>
        <p:spPr>
          <a:xfrm>
            <a:off x="7468260" y="1436002"/>
            <a:ext cx="2917969" cy="5460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T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CONFIGURABLE</a:t>
            </a:r>
            <a:endParaRPr lang="en-NZ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A292522B-A433-7291-C28B-162D2C30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6C8771C-FFFD-A03A-66D5-97E5B8715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25" y="5389124"/>
            <a:ext cx="1009719" cy="10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7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08BD68B8-17F7-4416-053D-423DEBF2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1FCEE-56C5-D8E5-275E-AF22AA1DA03F}"/>
              </a:ext>
            </a:extLst>
          </p:cNvPr>
          <p:cNvSpPr txBox="1">
            <a:spLocks/>
          </p:cNvSpPr>
          <p:nvPr/>
        </p:nvSpPr>
        <p:spPr>
          <a:xfrm>
            <a:off x="888890" y="402549"/>
            <a:ext cx="9856931" cy="1009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Bookmarks with Vanilla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56978F0-F1D9-ECD2-CEBE-4796A599E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25" y="5389124"/>
            <a:ext cx="1009719" cy="1009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680F4-2A12-4E08-0410-7D24CA8D0086}"/>
              </a:ext>
            </a:extLst>
          </p:cNvPr>
          <p:cNvSpPr txBox="1"/>
          <p:nvPr/>
        </p:nvSpPr>
        <p:spPr>
          <a:xfrm>
            <a:off x="586783" y="1630799"/>
            <a:ext cx="10374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Out-of-the-box solutions sometimes are not enough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4296E-E26B-F52A-086C-1C72F7E73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931" y="5200420"/>
            <a:ext cx="6902845" cy="70923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98E5B0-4555-FEC2-F3D0-9012D4EE9030}"/>
              </a:ext>
            </a:extLst>
          </p:cNvPr>
          <p:cNvSpPr txBox="1">
            <a:spLocks/>
          </p:cNvSpPr>
          <p:nvPr/>
        </p:nvSpPr>
        <p:spPr>
          <a:xfrm>
            <a:off x="586783" y="2328957"/>
            <a:ext cx="10083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ü"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By default static visuals, can become dynamic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AD07A-BCD3-3642-D963-203EAF8E0AF2}"/>
              </a:ext>
            </a:extLst>
          </p:cNvPr>
          <p:cNvSpPr txBox="1"/>
          <p:nvPr/>
        </p:nvSpPr>
        <p:spPr>
          <a:xfrm>
            <a:off x="526271" y="3962962"/>
            <a:ext cx="10083457" cy="16558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ü"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914400" lvl="2" indent="0" algn="ctr">
              <a:buNone/>
            </a:pPr>
            <a:r>
              <a:rPr lang="de-AT" sz="32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careful with usage – don‘t create an overhead instead of functionality!</a:t>
            </a:r>
          </a:p>
          <a:p>
            <a:pPr algn="ctr"/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10D3-B2A3-3900-1EE3-5758B90CE5E5}"/>
              </a:ext>
            </a:extLst>
          </p:cNvPr>
          <p:cNvSpPr txBox="1"/>
          <p:nvPr/>
        </p:nvSpPr>
        <p:spPr>
          <a:xfrm>
            <a:off x="586783" y="3044454"/>
            <a:ext cx="10374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ü"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AT" dirty="0"/>
              <a:t>Little tweakings sometimes bring great benefits!</a:t>
            </a:r>
          </a:p>
        </p:txBody>
      </p:sp>
    </p:spTree>
    <p:extLst>
      <p:ext uri="{BB962C8B-B14F-4D97-AF65-F5344CB8AC3E}">
        <p14:creationId xmlns:p14="http://schemas.microsoft.com/office/powerpoint/2010/main" val="205562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08BD68B8-17F7-4416-053D-423DEBF2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1FCEE-56C5-D8E5-275E-AF22AA1DA03F}"/>
              </a:ext>
            </a:extLst>
          </p:cNvPr>
          <p:cNvSpPr txBox="1">
            <a:spLocks/>
          </p:cNvSpPr>
          <p:nvPr/>
        </p:nvSpPr>
        <p:spPr>
          <a:xfrm>
            <a:off x="888890" y="402549"/>
            <a:ext cx="9856931" cy="1009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Field Parameters Creamy Cake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56978F0-F1D9-ECD2-CEBE-4796A599E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25" y="5389124"/>
            <a:ext cx="1009719" cy="1009719"/>
          </a:xfrm>
          <a:prstGeom prst="rect">
            <a:avLst/>
          </a:prstGeom>
        </p:spPr>
      </p:pic>
      <p:pic>
        <p:nvPicPr>
          <p:cNvPr id="6" name="Picture 5" descr="Group of cupcakes">
            <a:extLst>
              <a:ext uri="{FF2B5EF4-FFF2-40B4-BE49-F238E27FC236}">
                <a16:creationId xmlns:a16="http://schemas.microsoft.com/office/drawing/2014/main" id="{C11B8834-C5D9-7FFE-1D9F-5483B5DAF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86" y="1228725"/>
            <a:ext cx="6815138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08BD68B8-17F7-4416-053D-423DEBF2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1FCEE-56C5-D8E5-275E-AF22AA1DA03F}"/>
              </a:ext>
            </a:extLst>
          </p:cNvPr>
          <p:cNvSpPr txBox="1">
            <a:spLocks/>
          </p:cNvSpPr>
          <p:nvPr/>
        </p:nvSpPr>
        <p:spPr>
          <a:xfrm>
            <a:off x="888890" y="402549"/>
            <a:ext cx="9856931" cy="1009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Personalize Visuals Apple Pie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56978F0-F1D9-ECD2-CEBE-4796A599E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25" y="5389124"/>
            <a:ext cx="1009719" cy="1009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24D74-FAAD-4140-7E56-B4D2F02F36FF}"/>
              </a:ext>
            </a:extLst>
          </p:cNvPr>
          <p:cNvSpPr txBox="1">
            <a:spLocks/>
          </p:cNvSpPr>
          <p:nvPr/>
        </p:nvSpPr>
        <p:spPr>
          <a:xfrm>
            <a:off x="465945" y="4639144"/>
            <a:ext cx="10843200" cy="12959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Report consumers can customize the visual according to their needs</a:t>
            </a:r>
          </a:p>
        </p:txBody>
      </p:sp>
      <p:pic>
        <p:nvPicPr>
          <p:cNvPr id="6" name="Picture 5" descr="Young businessman thinking">
            <a:extLst>
              <a:ext uri="{FF2B5EF4-FFF2-40B4-BE49-F238E27FC236}">
                <a16:creationId xmlns:a16="http://schemas.microsoft.com/office/drawing/2014/main" id="{DE833AD8-FC02-9953-B2B8-29AE39EB8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8051" y="2648335"/>
            <a:ext cx="1040763" cy="1769776"/>
          </a:xfrm>
          <a:prstGeom prst="rect">
            <a:avLst/>
          </a:prstGeom>
        </p:spPr>
      </p:pic>
      <p:pic>
        <p:nvPicPr>
          <p:cNvPr id="7" name="Picture 6" descr="Casual woman confused">
            <a:extLst>
              <a:ext uri="{FF2B5EF4-FFF2-40B4-BE49-F238E27FC236}">
                <a16:creationId xmlns:a16="http://schemas.microsoft.com/office/drawing/2014/main" id="{389A9431-851F-8D8C-F77D-70F05B226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04" y="2549014"/>
            <a:ext cx="995453" cy="1968418"/>
          </a:xfrm>
          <a:prstGeom prst="rect">
            <a:avLst/>
          </a:prstGeom>
        </p:spPr>
      </p:pic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5766E892-3C4B-ADC9-8269-1BEC0A46A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6677" y="2345568"/>
            <a:ext cx="1961029" cy="1961029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2C5A8A63-F447-4D81-35A9-21634BAAADAB}"/>
              </a:ext>
            </a:extLst>
          </p:cNvPr>
          <p:cNvSpPr/>
          <p:nvPr/>
        </p:nvSpPr>
        <p:spPr>
          <a:xfrm>
            <a:off x="1284194" y="1533978"/>
            <a:ext cx="3052483" cy="1074355"/>
          </a:xfrm>
          <a:prstGeom prst="cloud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Hm…I want this to be a line chart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EB2C1DB0-0BB7-736E-6D3E-B09042E46E96}"/>
              </a:ext>
            </a:extLst>
          </p:cNvPr>
          <p:cNvSpPr/>
          <p:nvPr/>
        </p:nvSpPr>
        <p:spPr>
          <a:xfrm>
            <a:off x="5951826" y="1533978"/>
            <a:ext cx="3579159" cy="1074355"/>
          </a:xfrm>
          <a:prstGeom prst="cloudCallout">
            <a:avLst>
              <a:gd name="adj1" fmla="val 41942"/>
              <a:gd name="adj2" fmla="val 5999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What’s wrong with having a column chart?</a:t>
            </a:r>
          </a:p>
        </p:txBody>
      </p:sp>
    </p:spTree>
    <p:extLst>
      <p:ext uri="{BB962C8B-B14F-4D97-AF65-F5344CB8AC3E}">
        <p14:creationId xmlns:p14="http://schemas.microsoft.com/office/powerpoint/2010/main" val="14888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882483"/>
                </a:solidFill>
              </a:rPr>
              <a:t>Session Feedback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455" y="1428045"/>
            <a:ext cx="8229600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133" b="0" i="1" dirty="0"/>
              <a:t>We really want to hear from YOU!</a:t>
            </a:r>
            <a:endParaRPr lang="en-US" sz="2133" b="0" dirty="0"/>
          </a:p>
          <a:p>
            <a:pPr marL="0" indent="0">
              <a:buNone/>
            </a:pPr>
            <a:r>
              <a:rPr lang="en-US" sz="2067" b="0" i="1" dirty="0"/>
              <a:t>In the pursuit of making next year’s Microsoft Power Platform Conference even better, we want to hear your feedback about this session.</a:t>
            </a:r>
            <a:endParaRPr lang="en-US" sz="2067" b="0" dirty="0"/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i="1" dirty="0"/>
              <a:t>Here’s How -</a:t>
            </a:r>
            <a:endParaRPr lang="en-US" sz="2133" dirty="0"/>
          </a:p>
          <a:p>
            <a:r>
              <a:rPr lang="en-US" sz="2133" b="0" i="1" dirty="0"/>
              <a:t>Simply go to the </a:t>
            </a:r>
            <a:r>
              <a:rPr lang="en-US" sz="2133" b="0" i="1" dirty="0" err="1"/>
              <a:t>Whova</a:t>
            </a:r>
            <a:r>
              <a:rPr lang="en-US" sz="2133" b="0" i="1" dirty="0"/>
              <a:t> App on your smartphone</a:t>
            </a:r>
            <a:endParaRPr lang="en-US" sz="2133" b="0" dirty="0"/>
          </a:p>
          <a:p>
            <a:r>
              <a:rPr lang="en-US" sz="2133" b="0" i="1" dirty="0"/>
              <a:t>Scroll down on the Microsoft Power Platform Conference Homepage to ‘Additional Resources’ to click “Surveys’.</a:t>
            </a:r>
            <a:endParaRPr lang="en-US" sz="2133" b="0" dirty="0"/>
          </a:p>
          <a:p>
            <a:r>
              <a:rPr lang="en-US" sz="2133" b="0" i="1" dirty="0"/>
              <a:t>Click Session Feedback.</a:t>
            </a:r>
            <a:endParaRPr lang="en-US" sz="2133" b="0" dirty="0"/>
          </a:p>
          <a:p>
            <a:r>
              <a:rPr lang="en-US" sz="2133" b="0" i="1" dirty="0"/>
              <a:t>Scroll down to find this session title.</a:t>
            </a:r>
            <a:endParaRPr lang="en-US" sz="2133" b="0" dirty="0"/>
          </a:p>
          <a:p>
            <a:r>
              <a:rPr lang="en-US" sz="2133" b="0" i="1" dirty="0"/>
              <a:t>Complete the session feedback survey.</a:t>
            </a:r>
            <a:endParaRPr lang="en-US" sz="2133" b="0" dirty="0"/>
          </a:p>
          <a:p>
            <a:r>
              <a:rPr lang="en-US" sz="2133" b="0" i="1" dirty="0"/>
              <a:t>Finally, click ‘Submit’</a:t>
            </a:r>
            <a:endParaRPr lang="en-US" sz="2133" b="0" dirty="0"/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b="0" i="1" dirty="0"/>
              <a:t>It’s just that easy!</a:t>
            </a:r>
            <a:endParaRPr lang="en-US" sz="2133" b="0" dirty="0"/>
          </a:p>
          <a:p>
            <a:endParaRPr lang="en-US" sz="2133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7E3BB8D-9208-97EC-38F8-7F999A4A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889001"/>
            <a:ext cx="2469980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1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3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ster for M365 conference">
            <a:extLst>
              <a:ext uri="{FF2B5EF4-FFF2-40B4-BE49-F238E27FC236}">
                <a16:creationId xmlns:a16="http://schemas.microsoft.com/office/drawing/2014/main" id="{C49DA051-D988-11D1-5351-17F854E3C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2" y="0"/>
            <a:ext cx="10457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 for Microsoft Data &amp; AI Conference&#10;">
            <a:extLst>
              <a:ext uri="{FF2B5EF4-FFF2-40B4-BE49-F238E27FC236}">
                <a16:creationId xmlns:a16="http://schemas.microsoft.com/office/drawing/2014/main" id="{C11F778E-29DF-3481-33D5-C9CABC93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5" y="5722"/>
            <a:ext cx="10778669" cy="68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8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BC216537-C7DA-7CE3-60CA-614591F2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09" y="1336855"/>
            <a:ext cx="2797640" cy="5214937"/>
          </a:xfrm>
          <a:prstGeom prst="rect">
            <a:avLst/>
          </a:prstGeom>
        </p:spPr>
      </p:pic>
      <p:pic>
        <p:nvPicPr>
          <p:cNvPr id="7" name="Picture 6" descr="A blue word on a black background&#10;&#10;Description automatically generated">
            <a:extLst>
              <a:ext uri="{FF2B5EF4-FFF2-40B4-BE49-F238E27FC236}">
                <a16:creationId xmlns:a16="http://schemas.microsoft.com/office/drawing/2014/main" id="{931740CA-3FA7-198D-6774-6EF2CBF2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31" y="306208"/>
            <a:ext cx="2377437" cy="800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1A9B1-5D1E-8EDA-B18E-C71ACCC8B10D}"/>
              </a:ext>
            </a:extLst>
          </p:cNvPr>
          <p:cNvSpPr txBox="1"/>
          <p:nvPr/>
        </p:nvSpPr>
        <p:spPr>
          <a:xfrm>
            <a:off x="4845580" y="314324"/>
            <a:ext cx="585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ACE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official event app for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ACE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Power Platform Conference – Fall 2023</a:t>
            </a:r>
          </a:p>
        </p:txBody>
      </p:sp>
      <p:pic>
        <p:nvPicPr>
          <p:cNvPr id="10" name="Picture 9" descr="A close up of text&#10;&#10;Description automatically generated">
            <a:extLst>
              <a:ext uri="{FF2B5EF4-FFF2-40B4-BE49-F238E27FC236}">
                <a16:creationId xmlns:a16="http://schemas.microsoft.com/office/drawing/2014/main" id="{34675047-E99F-4D05-6007-135C03473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70"/>
          <a:stretch/>
        </p:blipFill>
        <p:spPr>
          <a:xfrm>
            <a:off x="4664568" y="2575774"/>
            <a:ext cx="5384800" cy="23311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B93281-4B28-3D3B-28E9-492E065C17A1}"/>
              </a:ext>
            </a:extLst>
          </p:cNvPr>
          <p:cNvSpPr/>
          <p:nvPr/>
        </p:nvSpPr>
        <p:spPr>
          <a:xfrm>
            <a:off x="5736303" y="5113002"/>
            <a:ext cx="2408350" cy="1055978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Invitation Code: PPCFall2023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0C10F-0FBD-0FA6-FD4F-18D769F87D12}"/>
              </a:ext>
            </a:extLst>
          </p:cNvPr>
          <p:cNvSpPr txBox="1"/>
          <p:nvPr/>
        </p:nvSpPr>
        <p:spPr>
          <a:xfrm>
            <a:off x="4664568" y="2114109"/>
            <a:ext cx="436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the event app to access:</a:t>
            </a:r>
          </a:p>
        </p:txBody>
      </p:sp>
    </p:spTree>
    <p:extLst>
      <p:ext uri="{BB962C8B-B14F-4D97-AF65-F5344CB8AC3E}">
        <p14:creationId xmlns:p14="http://schemas.microsoft.com/office/powerpoint/2010/main" val="141415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C8EA-01B3-4C02-B284-82B0ACC0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391" y="882459"/>
            <a:ext cx="3151844" cy="1325563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25A2158-F2A7-DA06-E444-3F21525CBD62}"/>
              </a:ext>
            </a:extLst>
          </p:cNvPr>
          <p:cNvSpPr txBox="1">
            <a:spLocks/>
          </p:cNvSpPr>
          <p:nvPr/>
        </p:nvSpPr>
        <p:spPr>
          <a:xfrm>
            <a:off x="8834814" y="2520579"/>
            <a:ext cx="3102168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T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ata-mozart.com	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A376285-EEB2-86AC-3EFF-5DD001759110}"/>
              </a:ext>
            </a:extLst>
          </p:cNvPr>
          <p:cNvSpPr txBox="1">
            <a:spLocks/>
          </p:cNvSpPr>
          <p:nvPr/>
        </p:nvSpPr>
        <p:spPr>
          <a:xfrm>
            <a:off x="8893261" y="3429000"/>
            <a:ext cx="2468727" cy="4637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A352E-8DC9-F2D5-C745-B89FDF4E2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384" y="3376407"/>
            <a:ext cx="577430" cy="577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8AB21-8CA0-D7BF-A811-94D13D73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006" y="2392643"/>
            <a:ext cx="679808" cy="679808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B9630BE1-3B18-564C-546D-C84AF97DC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24" y="2511979"/>
            <a:ext cx="2420117" cy="2380493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1978E74-CCBB-A15E-BE3E-433DB5F45D5A}"/>
              </a:ext>
            </a:extLst>
          </p:cNvPr>
          <p:cNvSpPr txBox="1">
            <a:spLocks/>
          </p:cNvSpPr>
          <p:nvPr/>
        </p:nvSpPr>
        <p:spPr>
          <a:xfrm>
            <a:off x="7957224" y="4257793"/>
            <a:ext cx="3908502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learn.</a:t>
            </a:r>
            <a:r>
              <a:rPr lang="en-AT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ata-mozart.com	</a:t>
            </a:r>
          </a:p>
        </p:txBody>
      </p:sp>
    </p:spTree>
    <p:extLst>
      <p:ext uri="{BB962C8B-B14F-4D97-AF65-F5344CB8AC3E}">
        <p14:creationId xmlns:p14="http://schemas.microsoft.com/office/powerpoint/2010/main" val="259230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C139-805B-4986-A2D1-C6C76C6E1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3267" y="1466074"/>
            <a:ext cx="7678366" cy="2387600"/>
          </a:xfrm>
        </p:spPr>
        <p:txBody>
          <a:bodyPr/>
          <a:lstStyle/>
          <a:p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</a:rPr>
              <a:t>Chef’s Big Book of Power BI Recipes!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E07BB-A73B-44F6-9D13-0B61E09BD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3056" y="4633170"/>
            <a:ext cx="9144000" cy="477094"/>
          </a:xfrm>
        </p:spPr>
        <p:txBody>
          <a:bodyPr/>
          <a:lstStyle/>
          <a:p>
            <a:r>
              <a:rPr lang="en-NZ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cook and serve delicious Power BI “meals”</a:t>
            </a:r>
          </a:p>
        </p:txBody>
      </p:sp>
      <p:pic>
        <p:nvPicPr>
          <p:cNvPr id="5" name="Picture 4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B08D796C-FACC-5CB0-6E3D-5C80D985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0" y="1829743"/>
            <a:ext cx="2420117" cy="238049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23B1866-DA38-5433-9938-E49495B2C5A1}"/>
              </a:ext>
            </a:extLst>
          </p:cNvPr>
          <p:cNvSpPr txBox="1">
            <a:spLocks/>
          </p:cNvSpPr>
          <p:nvPr/>
        </p:nvSpPr>
        <p:spPr>
          <a:xfrm>
            <a:off x="9740630" y="5742005"/>
            <a:ext cx="1556426" cy="477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Nikola Ilic</a:t>
            </a:r>
          </a:p>
        </p:txBody>
      </p:sp>
    </p:spTree>
    <p:extLst>
      <p:ext uri="{BB962C8B-B14F-4D97-AF65-F5344CB8AC3E}">
        <p14:creationId xmlns:p14="http://schemas.microsoft.com/office/powerpoint/2010/main" val="205740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F2FCEDAF-6070-A2E7-8649-FF5A35E7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1" b="7201"/>
          <a:stretch/>
        </p:blipFill>
        <p:spPr>
          <a:xfrm>
            <a:off x="1036638" y="682625"/>
            <a:ext cx="2289053" cy="211384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3F578A-EF9D-4B47-4FC2-A2FAC5AE77B4}"/>
              </a:ext>
            </a:extLst>
          </p:cNvPr>
          <p:cNvSpPr txBox="1">
            <a:spLocks/>
          </p:cNvSpPr>
          <p:nvPr/>
        </p:nvSpPr>
        <p:spPr>
          <a:xfrm>
            <a:off x="3780794" y="1064428"/>
            <a:ext cx="3119189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Nikola Ilic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8A221B-1F39-5607-7894-D54F222CBF7F}"/>
              </a:ext>
            </a:extLst>
          </p:cNvPr>
          <p:cNvSpPr txBox="1">
            <a:spLocks/>
          </p:cNvSpPr>
          <p:nvPr/>
        </p:nvSpPr>
        <p:spPr>
          <a:xfrm>
            <a:off x="8945061" y="1656151"/>
            <a:ext cx="3102168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T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ata-mozart.com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4661010-5908-0711-51FA-F25078A90C7A}"/>
              </a:ext>
            </a:extLst>
          </p:cNvPr>
          <p:cNvSpPr txBox="1">
            <a:spLocks/>
          </p:cNvSpPr>
          <p:nvPr/>
        </p:nvSpPr>
        <p:spPr>
          <a:xfrm>
            <a:off x="9003508" y="2564572"/>
            <a:ext cx="2468727" cy="4637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10C358F-46FF-317A-7CB9-82313F9CB45A}"/>
              </a:ext>
            </a:extLst>
          </p:cNvPr>
          <p:cNvSpPr txBox="1">
            <a:spLocks/>
          </p:cNvSpPr>
          <p:nvPr/>
        </p:nvSpPr>
        <p:spPr>
          <a:xfrm>
            <a:off x="961138" y="4146329"/>
            <a:ext cx="7586869" cy="21138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I'm making music from the data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and SQL addict</a:t>
            </a:r>
            <a:r>
              <a:rPr lang="en-AT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blogger, speaker...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Father of 2,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Leo Messi fan...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972964-FBAE-017F-E6E6-AC9CF0108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796466"/>
            <a:ext cx="2289053" cy="923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683BB9-3A87-4D1E-EA61-E8582C92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631" y="2511979"/>
            <a:ext cx="577430" cy="577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D617A-39C9-8B99-22E3-21402E49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53" y="1528215"/>
            <a:ext cx="679808" cy="679808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7E5EF94-AD24-DED1-4FA8-A9286EFF6AF8}"/>
              </a:ext>
            </a:extLst>
          </p:cNvPr>
          <p:cNvSpPr txBox="1">
            <a:spLocks/>
          </p:cNvSpPr>
          <p:nvPr/>
        </p:nvSpPr>
        <p:spPr>
          <a:xfrm>
            <a:off x="3642411" y="1727829"/>
            <a:ext cx="4167739" cy="4637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Consultant &amp; Trainer</a:t>
            </a:r>
            <a:endParaRPr lang="en-CA" i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7DA50B8F-46C3-9ED6-56DE-F6CD96DB2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8502E0A-E977-9A83-2964-9867110F78A2}"/>
              </a:ext>
            </a:extLst>
          </p:cNvPr>
          <p:cNvSpPr txBox="1">
            <a:spLocks/>
          </p:cNvSpPr>
          <p:nvPr/>
        </p:nvSpPr>
        <p:spPr>
          <a:xfrm>
            <a:off x="7983165" y="3363861"/>
            <a:ext cx="3908502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learn.</a:t>
            </a:r>
            <a:r>
              <a:rPr lang="en-AT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ata-mozart.com	</a:t>
            </a:r>
          </a:p>
        </p:txBody>
      </p:sp>
    </p:spTree>
    <p:extLst>
      <p:ext uri="{BB962C8B-B14F-4D97-AF65-F5344CB8AC3E}">
        <p14:creationId xmlns:p14="http://schemas.microsoft.com/office/powerpoint/2010/main" val="270908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0991CF9-A163-F208-3B2B-0418C1556A10}"/>
              </a:ext>
            </a:extLst>
          </p:cNvPr>
          <p:cNvSpPr/>
          <p:nvPr/>
        </p:nvSpPr>
        <p:spPr>
          <a:xfrm>
            <a:off x="6231806" y="1212273"/>
            <a:ext cx="5770418" cy="4890654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396" y="287304"/>
            <a:ext cx="8078821" cy="1009718"/>
          </a:xfrm>
        </p:spPr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Menu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B40D3E-AB0A-1940-BF65-D7EFC2456C05}"/>
              </a:ext>
            </a:extLst>
          </p:cNvPr>
          <p:cNvSpPr/>
          <p:nvPr/>
        </p:nvSpPr>
        <p:spPr>
          <a:xfrm>
            <a:off x="325582" y="1212273"/>
            <a:ext cx="5770418" cy="4890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58768E4-EA47-B8D7-E4A0-8323ACEF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9" y="1297022"/>
            <a:ext cx="1009718" cy="1009718"/>
          </a:xfrm>
          <a:prstGeom prst="rect">
            <a:avLst/>
          </a:prstGeom>
        </p:spPr>
      </p:pic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3AADB1E-6774-173E-89C3-C9263CB3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06" y="1297022"/>
            <a:ext cx="1009719" cy="100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D1EF2-268A-458B-DCBA-9ECD4D61B5B8}"/>
              </a:ext>
            </a:extLst>
          </p:cNvPr>
          <p:cNvSpPr txBox="1"/>
          <p:nvPr/>
        </p:nvSpPr>
        <p:spPr>
          <a:xfrm>
            <a:off x="1361872" y="1498060"/>
            <a:ext cx="4377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Data Modeling Main Courses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B842E-3C7B-BDD0-41E3-93C9A40F9167}"/>
              </a:ext>
            </a:extLst>
          </p:cNvPr>
          <p:cNvSpPr txBox="1"/>
          <p:nvPr/>
        </p:nvSpPr>
        <p:spPr>
          <a:xfrm>
            <a:off x="6489881" y="1498059"/>
            <a:ext cx="459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400" dirty="0"/>
              <a:t>Data Visualization Desserts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B2416-0935-B568-8311-B56C49E118C5}"/>
              </a:ext>
            </a:extLst>
          </p:cNvPr>
          <p:cNvSpPr txBox="1"/>
          <p:nvPr/>
        </p:nvSpPr>
        <p:spPr>
          <a:xfrm>
            <a:off x="507889" y="2637234"/>
            <a:ext cx="336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Storage mode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soup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2C72F-CF81-157F-976F-E3B7B0F8ED54}"/>
              </a:ext>
            </a:extLst>
          </p:cNvPr>
          <p:cNvSpPr txBox="1"/>
          <p:nvPr/>
        </p:nvSpPr>
        <p:spPr>
          <a:xfrm>
            <a:off x="583658" y="3496387"/>
            <a:ext cx="468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Bi-directional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spaghetti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F632E-4CF2-9A79-409F-3AD1504E0B42}"/>
              </a:ext>
            </a:extLst>
          </p:cNvPr>
          <p:cNvSpPr txBox="1"/>
          <p:nvPr/>
        </p:nvSpPr>
        <p:spPr>
          <a:xfrm>
            <a:off x="583658" y="4355540"/>
            <a:ext cx="5395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Steak filled with 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BLANK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F1B6A-1A2B-E903-E338-90DCDFC2A5EB}"/>
              </a:ext>
            </a:extLst>
          </p:cNvPr>
          <p:cNvSpPr txBox="1"/>
          <p:nvPr/>
        </p:nvSpPr>
        <p:spPr>
          <a:xfrm>
            <a:off x="583658" y="5214693"/>
            <a:ext cx="551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Field parameters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with mushrooms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36C45A-5C85-A94B-117A-47F718644408}"/>
              </a:ext>
            </a:extLst>
          </p:cNvPr>
          <p:cNvSpPr txBox="1"/>
          <p:nvPr/>
        </p:nvSpPr>
        <p:spPr>
          <a:xfrm>
            <a:off x="6489881" y="2406401"/>
            <a:ext cx="515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Animated Tooltip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ice cream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9F130-20AC-1711-4C21-56F0F14F4E91}"/>
              </a:ext>
            </a:extLst>
          </p:cNvPr>
          <p:cNvSpPr txBox="1"/>
          <p:nvPr/>
        </p:nvSpPr>
        <p:spPr>
          <a:xfrm>
            <a:off x="6489881" y="3112798"/>
            <a:ext cx="543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Accessibility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hot chocolate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F6A41-65E6-D329-31EC-373EE5F6EF7E}"/>
              </a:ext>
            </a:extLst>
          </p:cNvPr>
          <p:cNvSpPr txBox="1"/>
          <p:nvPr/>
        </p:nvSpPr>
        <p:spPr>
          <a:xfrm>
            <a:off x="6489882" y="3819195"/>
            <a:ext cx="5395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Bookmarks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with vanilla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0783B7-788F-5F04-D36F-254E24B3D5C9}"/>
              </a:ext>
            </a:extLst>
          </p:cNvPr>
          <p:cNvSpPr txBox="1"/>
          <p:nvPr/>
        </p:nvSpPr>
        <p:spPr>
          <a:xfrm>
            <a:off x="6489882" y="4525592"/>
            <a:ext cx="551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Field parameters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creamy cake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F45B13-0F9B-9403-8DB4-21A6292B4BD9}"/>
              </a:ext>
            </a:extLst>
          </p:cNvPr>
          <p:cNvSpPr txBox="1"/>
          <p:nvPr/>
        </p:nvSpPr>
        <p:spPr>
          <a:xfrm>
            <a:off x="6489882" y="5231990"/>
            <a:ext cx="551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Personalize visuals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Apple Pie</a:t>
            </a:r>
          </a:p>
        </p:txBody>
      </p:sp>
      <p:pic>
        <p:nvPicPr>
          <p:cNvPr id="21" name="Picture 20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693B7B26-BB4E-158D-87CA-6073EAAB8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1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2EF051F-DDAF-CFBF-8633-233FE357C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994" y="5415536"/>
            <a:ext cx="1009718" cy="1009718"/>
          </a:xfrm>
          <a:prstGeom prst="rect">
            <a:avLst/>
          </a:prstGeom>
        </p:spPr>
      </p:pic>
      <p:pic>
        <p:nvPicPr>
          <p:cNvPr id="3" name="Picture 2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08BD68B8-17F7-4416-053D-423DEBF2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1FCEE-56C5-D8E5-275E-AF22AA1DA03F}"/>
              </a:ext>
            </a:extLst>
          </p:cNvPr>
          <p:cNvSpPr txBox="1">
            <a:spLocks/>
          </p:cNvSpPr>
          <p:nvPr/>
        </p:nvSpPr>
        <p:spPr>
          <a:xfrm>
            <a:off x="1569826" y="577175"/>
            <a:ext cx="8078821" cy="1009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Storage Mode Soup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4768D-FDC0-3738-46BF-0B7139A8265E}"/>
              </a:ext>
            </a:extLst>
          </p:cNvPr>
          <p:cNvSpPr txBox="1"/>
          <p:nvPr/>
        </p:nvSpPr>
        <p:spPr>
          <a:xfrm>
            <a:off x="701339" y="1789889"/>
            <a:ext cx="1093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Always use Import mode – unless you have a valid reason not to!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9EBDD-42C0-E188-3C6F-0F01DBF9FEEC}"/>
              </a:ext>
            </a:extLst>
          </p:cNvPr>
          <p:cNvSpPr txBox="1"/>
          <p:nvPr/>
        </p:nvSpPr>
        <p:spPr>
          <a:xfrm>
            <a:off x="626286" y="2498166"/>
            <a:ext cx="109394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DirectQuery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in 3 scenarios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Extremely large dataset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Real-time reporting requirements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Security rules applied on the data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385D5-631D-1712-7B62-37EDBE0419A8}"/>
              </a:ext>
            </a:extLst>
          </p:cNvPr>
          <p:cNvSpPr txBox="1"/>
          <p:nvPr/>
        </p:nvSpPr>
        <p:spPr>
          <a:xfrm>
            <a:off x="649426" y="4314439"/>
            <a:ext cx="1093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Dual for dimension tables in composite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78AB7-EC5A-2757-4259-9C1A638C9B69}"/>
              </a:ext>
            </a:extLst>
          </p:cNvPr>
          <p:cNvSpPr txBox="1"/>
          <p:nvPr/>
        </p:nvSpPr>
        <p:spPr>
          <a:xfrm>
            <a:off x="649425" y="5022716"/>
            <a:ext cx="1093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Hybrid – best of both worlds!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3B1225-FAC9-441B-773F-AC33B10B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97" y="2506614"/>
            <a:ext cx="3308335" cy="261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27EFB7-6B4C-AB67-1437-DC4D8358445B}"/>
              </a:ext>
            </a:extLst>
          </p:cNvPr>
          <p:cNvSpPr txBox="1"/>
          <p:nvPr/>
        </p:nvSpPr>
        <p:spPr>
          <a:xfrm>
            <a:off x="626285" y="5646090"/>
            <a:ext cx="1093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Direct Lake – best of “all” worlds!</a:t>
            </a:r>
          </a:p>
        </p:txBody>
      </p:sp>
    </p:spTree>
    <p:extLst>
      <p:ext uri="{BB962C8B-B14F-4D97-AF65-F5344CB8AC3E}">
        <p14:creationId xmlns:p14="http://schemas.microsoft.com/office/powerpoint/2010/main" val="326342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2EF051F-DDAF-CFBF-8633-233FE357C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994" y="5415536"/>
            <a:ext cx="1009718" cy="1009718"/>
          </a:xfrm>
          <a:prstGeom prst="rect">
            <a:avLst/>
          </a:prstGeom>
        </p:spPr>
      </p:pic>
      <p:pic>
        <p:nvPicPr>
          <p:cNvPr id="3" name="Picture 2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08BD68B8-17F7-4416-053D-423DEBF2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1FCEE-56C5-D8E5-275E-AF22AA1DA03F}"/>
              </a:ext>
            </a:extLst>
          </p:cNvPr>
          <p:cNvSpPr txBox="1">
            <a:spLocks/>
          </p:cNvSpPr>
          <p:nvPr/>
        </p:nvSpPr>
        <p:spPr>
          <a:xfrm>
            <a:off x="1569826" y="577175"/>
            <a:ext cx="8078821" cy="1009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Bi-directional Spaghetti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681D5-3C35-60E9-E281-4875D33B543E}"/>
              </a:ext>
            </a:extLst>
          </p:cNvPr>
          <p:cNvSpPr txBox="1"/>
          <p:nvPr/>
        </p:nvSpPr>
        <p:spPr>
          <a:xfrm>
            <a:off x="701339" y="1789889"/>
            <a:ext cx="578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Can slow down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6686F-E65F-C950-43D2-4EDBAF667573}"/>
              </a:ext>
            </a:extLst>
          </p:cNvPr>
          <p:cNvSpPr txBox="1"/>
          <p:nvPr/>
        </p:nvSpPr>
        <p:spPr>
          <a:xfrm>
            <a:off x="365163" y="2782669"/>
            <a:ext cx="642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cause INCORRECT results!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E291FD-8F6D-91B3-2870-B0CB8EFC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229" y="1925869"/>
            <a:ext cx="4881432" cy="341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75D32-B526-F4D2-A978-123957E1B0F1}"/>
              </a:ext>
            </a:extLst>
          </p:cNvPr>
          <p:cNvSpPr txBox="1"/>
          <p:nvPr/>
        </p:nvSpPr>
        <p:spPr>
          <a:xfrm>
            <a:off x="365163" y="4122419"/>
            <a:ext cx="5780143" cy="13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Slicer values “with data”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Dim-to-Dim analysis</a:t>
            </a:r>
          </a:p>
        </p:txBody>
      </p:sp>
    </p:spTree>
    <p:extLst>
      <p:ext uri="{BB962C8B-B14F-4D97-AF65-F5344CB8AC3E}">
        <p14:creationId xmlns:p14="http://schemas.microsoft.com/office/powerpoint/2010/main" val="48440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2EF051F-DDAF-CFBF-8633-233FE357C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994" y="5415536"/>
            <a:ext cx="1009718" cy="1009718"/>
          </a:xfrm>
          <a:prstGeom prst="rect">
            <a:avLst/>
          </a:prstGeom>
        </p:spPr>
      </p:pic>
      <p:pic>
        <p:nvPicPr>
          <p:cNvPr id="3" name="Picture 2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08BD68B8-17F7-4416-053D-423DEBF2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1FCEE-56C5-D8E5-275E-AF22AA1DA03F}"/>
              </a:ext>
            </a:extLst>
          </p:cNvPr>
          <p:cNvSpPr txBox="1">
            <a:spLocks/>
          </p:cNvSpPr>
          <p:nvPr/>
        </p:nvSpPr>
        <p:spPr>
          <a:xfrm>
            <a:off x="1569826" y="577175"/>
            <a:ext cx="8078821" cy="1009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Steak Filled with BLANKs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078D4-402A-2AFB-817D-755B42E1277B}"/>
              </a:ext>
            </a:extLst>
          </p:cNvPr>
          <p:cNvSpPr txBox="1"/>
          <p:nvPr/>
        </p:nvSpPr>
        <p:spPr>
          <a:xfrm>
            <a:off x="701339" y="1789889"/>
            <a:ext cx="949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Replace BLANK with explicit value (usually 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0013A-B7C4-1496-10D2-33D2438E8DFA}"/>
              </a:ext>
            </a:extLst>
          </p:cNvPr>
          <p:cNvSpPr txBox="1"/>
          <p:nvPr/>
        </p:nvSpPr>
        <p:spPr>
          <a:xfrm>
            <a:off x="701338" y="2722218"/>
            <a:ext cx="949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Use COALESCE, IF…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E50BD-FDDB-B87C-9673-DCF5E85063F9}"/>
              </a:ext>
            </a:extLst>
          </p:cNvPr>
          <p:cNvSpPr txBox="1"/>
          <p:nvPr/>
        </p:nvSpPr>
        <p:spPr>
          <a:xfrm>
            <a:off x="652032" y="3715059"/>
            <a:ext cx="949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Think twice before you eat that!</a:t>
            </a:r>
          </a:p>
        </p:txBody>
      </p:sp>
    </p:spTree>
    <p:extLst>
      <p:ext uri="{BB962C8B-B14F-4D97-AF65-F5344CB8AC3E}">
        <p14:creationId xmlns:p14="http://schemas.microsoft.com/office/powerpoint/2010/main" val="313758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2EF051F-DDAF-CFBF-8633-233FE357C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994" y="5415536"/>
            <a:ext cx="1009718" cy="1009718"/>
          </a:xfrm>
          <a:prstGeom prst="rect">
            <a:avLst/>
          </a:prstGeom>
        </p:spPr>
      </p:pic>
      <p:pic>
        <p:nvPicPr>
          <p:cNvPr id="3" name="Picture 2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08BD68B8-17F7-4416-053D-423DEBF2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" y="85250"/>
            <a:ext cx="645161" cy="634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1FCEE-56C5-D8E5-275E-AF22AA1DA03F}"/>
              </a:ext>
            </a:extLst>
          </p:cNvPr>
          <p:cNvSpPr txBox="1">
            <a:spLocks/>
          </p:cNvSpPr>
          <p:nvPr/>
        </p:nvSpPr>
        <p:spPr>
          <a:xfrm>
            <a:off x="888890" y="402549"/>
            <a:ext cx="9856931" cy="1009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Field Parameters with Mushrooms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A0B34-B2F3-027C-A2B1-A4BCE33BCE73}"/>
              </a:ext>
            </a:extLst>
          </p:cNvPr>
          <p:cNvSpPr txBox="1"/>
          <p:nvPr/>
        </p:nvSpPr>
        <p:spPr>
          <a:xfrm>
            <a:off x="446300" y="3757642"/>
            <a:ext cx="10742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Solve some of the most common requirements in an easy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69301-E991-D41C-52A7-0AC42B977B34}"/>
              </a:ext>
            </a:extLst>
          </p:cNvPr>
          <p:cNvSpPr txBox="1"/>
          <p:nvPr/>
        </p:nvSpPr>
        <p:spPr>
          <a:xfrm>
            <a:off x="465945" y="1834973"/>
            <a:ext cx="10742109" cy="241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Dark ages of Power BI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“Exotic” DAX with TREATAS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SWITCH like a pro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PPC-SpeakerPPT_TEMPLATE_2023-07-31" id="{F53FAABA-2902-4655-8CC1-049DCCC3B39F}" vid="{7079305C-6CF6-4530-9AEA-EAEE38A7C7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552</Words>
  <Application>Microsoft Office PowerPoint</Application>
  <PresentationFormat>Widescreen</PresentationFormat>
  <Paragraphs>100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PS TT Commons DemiBold</vt:lpstr>
      <vt:lpstr>PS TT Commons Light</vt:lpstr>
      <vt:lpstr>Segoe</vt:lpstr>
      <vt:lpstr>Segoe UI</vt:lpstr>
      <vt:lpstr>Segoe UI Black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Chef’s Big Book of Power BI Recipes!</vt:lpstr>
      <vt:lpstr>PowerPoint Presentation</vt:lpstr>
      <vt:lpstr>Menu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Accessibility Matters?</vt:lpstr>
      <vt:lpstr>PowerPoint Presentation</vt:lpstr>
      <vt:lpstr>PowerPoint Presentation</vt:lpstr>
      <vt:lpstr>PowerPoint Presentation</vt:lpstr>
      <vt:lpstr>PowerPoint Presentation</vt:lpstr>
      <vt:lpstr>Session Feedback Surveys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Rad</dc:creator>
  <cp:lastModifiedBy>Nikola Ilic</cp:lastModifiedBy>
  <cp:revision>30</cp:revision>
  <dcterms:created xsi:type="dcterms:W3CDTF">2021-02-09T06:10:37Z</dcterms:created>
  <dcterms:modified xsi:type="dcterms:W3CDTF">2023-10-04T16:11:19Z</dcterms:modified>
</cp:coreProperties>
</file>